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64" r:id="rId2"/>
    <p:sldId id="269" r:id="rId3"/>
    <p:sldId id="270" r:id="rId4"/>
    <p:sldId id="271" r:id="rId5"/>
    <p:sldId id="272" r:id="rId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BPreplay" panose="02000503000000020004" charset="0"/>
      <p:regular r:id="rId13"/>
      <p:bold r:id="rId14"/>
      <p:italic r:id="rId15"/>
      <p:boldItalic r:id="rId16"/>
    </p:embeddedFont>
    <p:embeddedFont>
      <p:font typeface="Sassoon Infant Md" panose="02000603050000020003" charset="0"/>
      <p:regular r:id="rId17"/>
    </p:embeddedFont>
    <p:embeddedFont>
      <p:font typeface="Sassoon Infant Rg" panose="02000503030000020003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EDFF"/>
    <a:srgbClr val="80C1EB"/>
    <a:srgbClr val="21A6F9"/>
    <a:srgbClr val="5295F8"/>
    <a:srgbClr val="ACDDFC"/>
    <a:srgbClr val="1C1C1C"/>
    <a:srgbClr val="2898A8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533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 smtClean="0"/>
              <a:t>Click to edit Master text styles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57197" y="1513944"/>
            <a:ext cx="8220075" cy="488209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 tIns="25200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13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3" name="Group 2"/>
          <p:cNvGrpSpPr/>
          <p:nvPr userDrawn="1"/>
        </p:nvGrpSpPr>
        <p:grpSpPr>
          <a:xfrm>
            <a:off x="4002736" y="1738841"/>
            <a:ext cx="4189074" cy="4129086"/>
            <a:chOff x="4002736" y="1755885"/>
            <a:chExt cx="4189074" cy="4129086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5588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55885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86309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8630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/>
              <a:endParaRPr lang="en-US" dirty="0" smtClea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 userDrawn="1"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502606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 smtClean="0">
              <a:solidFill>
                <a:schemeClr val="tx1"/>
              </a:solidFill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tIns="252000"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pattFill prst="pct5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 userDrawn="1"/>
        </p:nvSpPr>
        <p:spPr>
          <a:xfrm>
            <a:off x="1532896" y="2078266"/>
            <a:ext cx="60686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sz="2400" b="1" dirty="0" smtClean="0">
                <a:latin typeface="BPreplay" panose="02000503000000020004" pitchFamily="50" charset="0"/>
              </a:rPr>
              <a:t>Photoshop</a:t>
            </a:r>
            <a:r>
              <a:rPr lang="en-GB" sz="2400" dirty="0" smtClean="0">
                <a:latin typeface="BPreplay" panose="02000503000000020004" pitchFamily="50" charset="0"/>
              </a:rPr>
              <a:t> using the </a:t>
            </a:r>
            <a:r>
              <a:rPr lang="en-GB" sz="2400" b="1" dirty="0" smtClean="0">
                <a:latin typeface="BPreplay" panose="02000503000000020004" pitchFamily="50" charset="0"/>
              </a:rPr>
              <a:t>PowerPoint Actions</a:t>
            </a:r>
            <a:r>
              <a:rPr lang="en-GB" sz="2400" b="0" baseline="0" dirty="0" smtClean="0">
                <a:latin typeface="BPreplay" panose="02000503000000020004" pitchFamily="50" charset="0"/>
              </a:rPr>
              <a:t> (Z:\#Action Templates\#Actions\PowerPoint)</a:t>
            </a:r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endParaRPr lang="en-GB" sz="2400" dirty="0" smtClean="0">
              <a:latin typeface="BPreplay" panose="02000503000000020004" pitchFamily="50" charset="0"/>
            </a:endParaRPr>
          </a:p>
          <a:p>
            <a:pPr algn="ctr"/>
            <a:r>
              <a:rPr lang="en-GB" sz="2400" dirty="0" smtClean="0">
                <a:latin typeface="BPreplay" panose="02000503000000020004" pitchFamily="50" charset="0"/>
              </a:rPr>
              <a:t>Add your backgrounds to the appropriate </a:t>
            </a:r>
            <a:r>
              <a:rPr lang="en-GB" sz="2400" b="1" dirty="0" smtClean="0">
                <a:latin typeface="BPreplay" panose="02000503000000020004" pitchFamily="50" charset="0"/>
              </a:rPr>
              <a:t>Master Slides</a:t>
            </a:r>
            <a:r>
              <a:rPr lang="en-GB" sz="2400" dirty="0" smtClean="0">
                <a:latin typeface="BPreplay" panose="02000503000000020004" pitchFamily="50" charset="0"/>
              </a:rPr>
              <a:t>.</a:t>
            </a:r>
            <a:endParaRPr lang="en-GB" sz="2400" dirty="0"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5" r:id="rId3"/>
    <p:sldLayoutId id="2147483672" r:id="rId4"/>
    <p:sldLayoutId id="2147483671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  <p:sldLayoutId id="2147483663" r:id="rId12"/>
    <p:sldLayoutId id="2147483666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183363" y="1101012"/>
            <a:ext cx="4562670" cy="2463282"/>
          </a:xfrm>
          <a:prstGeom prst="rect">
            <a:avLst/>
          </a:prstGeom>
          <a:solidFill>
            <a:srgbClr val="D2ED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081" y="3066901"/>
            <a:ext cx="567837" cy="36209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533" y="1158657"/>
            <a:ext cx="4858933" cy="1682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9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4572000" y="728663"/>
            <a:ext cx="0" cy="5364162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755651" y="1676400"/>
            <a:ext cx="7632699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1" y="809625"/>
            <a:ext cx="3816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Digital Communication </a:t>
            </a:r>
            <a:br>
              <a:rPr lang="en-GB" sz="2000" dirty="0" smtClean="0">
                <a:latin typeface="+mj-lt"/>
              </a:rPr>
            </a:br>
            <a:r>
              <a:rPr lang="en-GB" sz="2000" dirty="0" smtClean="0">
                <a:latin typeface="+mj-lt"/>
              </a:rPr>
              <a:t>Tools / Websites</a:t>
            </a:r>
            <a:endParaRPr lang="en-GB" sz="20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0" y="809625"/>
            <a:ext cx="3816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+mj-lt"/>
              </a:rPr>
              <a:t>Ways the Communication </a:t>
            </a:r>
            <a:br>
              <a:rPr lang="en-GB" sz="2000" dirty="0" smtClean="0">
                <a:latin typeface="+mj-lt"/>
              </a:rPr>
            </a:br>
            <a:r>
              <a:rPr lang="en-GB" sz="2000" dirty="0" smtClean="0">
                <a:latin typeface="+mj-lt"/>
              </a:rPr>
              <a:t>Tools are Used</a:t>
            </a:r>
            <a:endParaRPr lang="en-GB" sz="2000" dirty="0">
              <a:latin typeface="+mj-lt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817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9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extBox 1"/>
          <p:cNvSpPr txBox="1"/>
          <p:nvPr/>
        </p:nvSpPr>
        <p:spPr>
          <a:xfrm>
            <a:off x="1367367" y="753533"/>
            <a:ext cx="629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+mj-lt"/>
              </a:rPr>
              <a:t>Match the definition to the correct hazard.</a:t>
            </a:r>
            <a:endParaRPr lang="en-GB" sz="2400" dirty="0">
              <a:latin typeface="+mj-lt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6146799" y="1456267"/>
            <a:ext cx="0" cy="3979332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711201" y="1456267"/>
            <a:ext cx="7611532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711201" y="2451100"/>
            <a:ext cx="7611532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11201" y="3445933"/>
            <a:ext cx="7611532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11201" y="4440766"/>
            <a:ext cx="7611532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11201" y="5435599"/>
            <a:ext cx="7611532" cy="0"/>
          </a:xfrm>
          <a:prstGeom prst="line">
            <a:avLst/>
          </a:prstGeom>
          <a:ln w="38100">
            <a:solidFill>
              <a:srgbClr val="21A6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11202" y="1599741"/>
            <a:ext cx="522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message trying to sell you products or persuade you to visit their website.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1202" y="2766095"/>
            <a:ext cx="522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People logging onto a site pretending to be you.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1202" y="3760928"/>
            <a:ext cx="52239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People sending unkind or nasty messages.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11202" y="4600114"/>
            <a:ext cx="52239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 nasty program that can damage your computer and files on it.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706760" y="5630333"/>
            <a:ext cx="1706035" cy="4826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Spam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682315" y="5630333"/>
            <a:ext cx="1706035" cy="4826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Identity Fraud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55650" y="5630333"/>
            <a:ext cx="1706035" cy="4826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Cyber-Bullying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731205" y="5630333"/>
            <a:ext cx="1706035" cy="482600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Virus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1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740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0.62587 -0.278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285" y="-1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41164 -0.1326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0.19532 -0.5701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7" y="-2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-0.02101 -0.4256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-2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9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extBox 1"/>
          <p:cNvSpPr txBox="1"/>
          <p:nvPr/>
        </p:nvSpPr>
        <p:spPr>
          <a:xfrm>
            <a:off x="1423353" y="574629"/>
            <a:ext cx="6299199" cy="755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+mj-lt"/>
              </a:rPr>
              <a:t>Sort the statements below to compare online and offline conversations.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86188" y="1493175"/>
            <a:ext cx="7772400" cy="3166591"/>
            <a:chOff x="704850" y="1943100"/>
            <a:chExt cx="6562725" cy="3048000"/>
          </a:xfrm>
        </p:grpSpPr>
        <p:sp>
          <p:nvSpPr>
            <p:cNvPr id="3" name="Oval 2"/>
            <p:cNvSpPr/>
            <p:nvPr/>
          </p:nvSpPr>
          <p:spPr>
            <a:xfrm>
              <a:off x="704850" y="1943100"/>
              <a:ext cx="4229100" cy="3048000"/>
            </a:xfrm>
            <a:prstGeom prst="ellipse">
              <a:avLst/>
            </a:prstGeom>
            <a:noFill/>
            <a:ln w="3810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Oval 3"/>
            <p:cNvSpPr/>
            <p:nvPr/>
          </p:nvSpPr>
          <p:spPr>
            <a:xfrm>
              <a:off x="3038475" y="1943100"/>
              <a:ext cx="4229100" cy="3048000"/>
            </a:xfrm>
            <a:prstGeom prst="ellipse">
              <a:avLst/>
            </a:prstGeom>
            <a:noFill/>
            <a:ln w="38100">
              <a:solidFill>
                <a:srgbClr val="21A6F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863814" y="1609662"/>
            <a:ext cx="27188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1A6F9"/>
                </a:solidFill>
                <a:latin typeface="+mj-lt"/>
              </a:rPr>
              <a:t>Face to Face Conversations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27585" y="1609661"/>
            <a:ext cx="27188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1A6F9"/>
                </a:solidFill>
                <a:latin typeface="+mj-lt"/>
              </a:rPr>
              <a:t>Internet </a:t>
            </a:r>
            <a:r>
              <a:rPr lang="en-GB" sz="1400" dirty="0" smtClean="0">
                <a:solidFill>
                  <a:srgbClr val="21A6F9"/>
                </a:solidFill>
                <a:latin typeface="+mj-lt"/>
              </a:rPr>
              <a:t>Conversations</a:t>
            </a:r>
            <a:endParaRPr lang="en-GB" sz="1400" dirty="0">
              <a:solidFill>
                <a:srgbClr val="21A6F9"/>
              </a:solidFill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53670" y="1911779"/>
            <a:ext cx="6271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21A6F9"/>
                </a:solidFill>
                <a:latin typeface="+mj-lt"/>
              </a:rPr>
              <a:t>Both</a:t>
            </a:r>
            <a:endParaRPr lang="en-GB" sz="1400" dirty="0">
              <a:solidFill>
                <a:srgbClr val="21A6F9"/>
              </a:solidFill>
              <a:latin typeface="+mj-lt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321633" y="5386622"/>
            <a:ext cx="2500734" cy="712957"/>
          </a:xfrm>
          <a:prstGeom prst="roundRect">
            <a:avLst>
              <a:gd name="adj" fmla="val 8815"/>
            </a:avLst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It's easy to tell what people </a:t>
            </a:r>
            <a:r>
              <a:rPr lang="en-GB" sz="1200" dirty="0" smtClean="0">
                <a:solidFill>
                  <a:schemeClr val="tx1"/>
                </a:solidFill>
              </a:rPr>
              <a:t/>
            </a:r>
            <a:br>
              <a:rPr lang="en-GB" sz="1200" dirty="0" smtClean="0">
                <a:solidFill>
                  <a:schemeClr val="tx1"/>
                </a:solidFill>
              </a:rPr>
            </a:br>
            <a:r>
              <a:rPr lang="en-GB" sz="1200" dirty="0" smtClean="0">
                <a:solidFill>
                  <a:schemeClr val="tx1"/>
                </a:solidFill>
              </a:rPr>
              <a:t>mean </a:t>
            </a:r>
            <a:r>
              <a:rPr lang="en-GB" sz="1200" dirty="0">
                <a:solidFill>
                  <a:schemeClr val="tx1"/>
                </a:solidFill>
              </a:rPr>
              <a:t>because you can hear </a:t>
            </a:r>
            <a:r>
              <a:rPr lang="en-GB" sz="1200" dirty="0" smtClean="0">
                <a:solidFill>
                  <a:schemeClr val="tx1"/>
                </a:solidFill>
              </a:rPr>
              <a:t>the</a:t>
            </a:r>
            <a:br>
              <a:rPr lang="en-GB" sz="1200" dirty="0" smtClean="0">
                <a:solidFill>
                  <a:schemeClr val="tx1"/>
                </a:solidFill>
              </a:rPr>
            </a:br>
            <a:r>
              <a:rPr lang="en-GB" sz="1200" dirty="0" smtClean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tone of their voice.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5887616" y="4721200"/>
            <a:ext cx="2500734" cy="330485"/>
          </a:xfrm>
          <a:prstGeom prst="roundRect">
            <a:avLst>
              <a:gd name="adj" fmla="val 16667"/>
            </a:avLst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You can tell how old someone is.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5650" y="5492229"/>
            <a:ext cx="2500734" cy="607350"/>
          </a:xfrm>
          <a:prstGeom prst="roundRect">
            <a:avLst>
              <a:gd name="adj" fmla="val 8986"/>
            </a:avLst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You don't know who you are talking to because you cant see them.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887616" y="5113119"/>
            <a:ext cx="2500734" cy="489562"/>
          </a:xfrm>
          <a:prstGeom prst="roundRect">
            <a:avLst>
              <a:gd name="adj" fmla="val 10949"/>
            </a:avLst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The person you are </a:t>
            </a:r>
            <a:r>
              <a:rPr lang="en-GB" sz="1200" dirty="0" smtClean="0">
                <a:solidFill>
                  <a:schemeClr val="tx1"/>
                </a:solidFill>
              </a:rPr>
              <a:t/>
            </a:r>
            <a:br>
              <a:rPr lang="en-GB" sz="1200" dirty="0" smtClean="0">
                <a:solidFill>
                  <a:schemeClr val="tx1"/>
                </a:solidFill>
              </a:rPr>
            </a:br>
            <a:r>
              <a:rPr lang="en-GB" sz="1200" dirty="0" smtClean="0">
                <a:solidFill>
                  <a:schemeClr val="tx1"/>
                </a:solidFill>
              </a:rPr>
              <a:t>talking to </a:t>
            </a:r>
            <a:r>
              <a:rPr lang="en-GB" sz="1200" dirty="0">
                <a:solidFill>
                  <a:schemeClr val="tx1"/>
                </a:solidFill>
              </a:rPr>
              <a:t>may be lying.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887616" y="5651972"/>
            <a:ext cx="2500734" cy="453352"/>
          </a:xfrm>
          <a:prstGeom prst="roundRect">
            <a:avLst>
              <a:gd name="adj" fmla="val 12551"/>
            </a:avLst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You can pretend to be </a:t>
            </a:r>
            <a:r>
              <a:rPr lang="en-GB" sz="1200" dirty="0" smtClean="0">
                <a:solidFill>
                  <a:schemeClr val="tx1"/>
                </a:solidFill>
              </a:rPr>
              <a:t/>
            </a:r>
            <a:br>
              <a:rPr lang="en-GB" sz="1200" dirty="0" smtClean="0">
                <a:solidFill>
                  <a:schemeClr val="tx1"/>
                </a:solidFill>
              </a:rPr>
            </a:br>
            <a:r>
              <a:rPr lang="en-GB" sz="1200" dirty="0" smtClean="0">
                <a:solidFill>
                  <a:schemeClr val="tx1"/>
                </a:solidFill>
              </a:rPr>
              <a:t>older than </a:t>
            </a:r>
            <a:r>
              <a:rPr lang="en-GB" sz="1200" dirty="0">
                <a:solidFill>
                  <a:schemeClr val="tx1"/>
                </a:solidFill>
              </a:rPr>
              <a:t>you are.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5650" y="4973560"/>
            <a:ext cx="2500734" cy="453352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You can't tell if someone is </a:t>
            </a:r>
            <a:r>
              <a:rPr lang="en-GB" sz="1200" dirty="0" smtClean="0">
                <a:solidFill>
                  <a:schemeClr val="tx1"/>
                </a:solidFill>
              </a:rPr>
              <a:t/>
            </a:r>
            <a:br>
              <a:rPr lang="en-GB" sz="1200" dirty="0" smtClean="0">
                <a:solidFill>
                  <a:schemeClr val="tx1"/>
                </a:solidFill>
              </a:rPr>
            </a:br>
            <a:r>
              <a:rPr lang="en-GB" sz="1200" dirty="0" smtClean="0">
                <a:solidFill>
                  <a:schemeClr val="tx1"/>
                </a:solidFill>
              </a:rPr>
              <a:t>being </a:t>
            </a:r>
            <a:r>
              <a:rPr lang="en-GB" sz="1200" dirty="0">
                <a:solidFill>
                  <a:schemeClr val="tx1"/>
                </a:solidFill>
              </a:rPr>
              <a:t>serious or joking.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316868" y="4886443"/>
            <a:ext cx="2500734" cy="453352"/>
          </a:xfrm>
          <a:prstGeom prst="round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You know who you are talking to because you can see them.</a:t>
            </a:r>
          </a:p>
        </p:txBody>
      </p:sp>
      <p:pic>
        <p:nvPicPr>
          <p:cNvPr id="2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850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28507 -0.37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53" y="-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-0.48438 -0.0689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-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-0.27118 -0.268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59" y="-1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-0.01181 -0.3657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-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27569 -0.3104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5" y="-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45868 -0.4571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34" y="-2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04392 -0.390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29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5743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1255</TotalTime>
  <Words>181</Words>
  <Application>Microsoft Office PowerPoint</Application>
  <PresentationFormat>On-screen Show (4:3)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BPreplay</vt:lpstr>
      <vt:lpstr>Sassoon Infant Md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Lucy Hill</cp:lastModifiedBy>
  <cp:revision>110</cp:revision>
  <dcterms:created xsi:type="dcterms:W3CDTF">2014-10-01T16:09:27Z</dcterms:created>
  <dcterms:modified xsi:type="dcterms:W3CDTF">2021-02-02T11:27:27Z</dcterms:modified>
</cp:coreProperties>
</file>