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94699"/>
  </p:normalViewPr>
  <p:slideViewPr>
    <p:cSldViewPr snapToGrid="0">
      <p:cViewPr varScale="1">
        <p:scale>
          <a:sx n="83" d="100"/>
          <a:sy n="83" d="100"/>
        </p:scale>
        <p:origin x="65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E63AB26-7787-45B5-BF4D-F6BEDBE8D3F2}" type="datetimeFigureOut">
              <a:rPr lang="en-GB" smtClean="0"/>
              <a:t>25/09/2024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13BB5D7-F70B-4E5D-AB7A-1267C8A351D6}" type="slidenum">
              <a:rPr lang="en-GB" smtClean="0"/>
              <a:t>‹#›</a:t>
            </a:fld>
            <a:endParaRPr lang="en-GB"/>
          </a:p>
        </p:txBody>
      </p:sp>
    </p:spTree>
    <p:extLst>
      <p:ext uri="{BB962C8B-B14F-4D97-AF65-F5344CB8AC3E}">
        <p14:creationId xmlns:p14="http://schemas.microsoft.com/office/powerpoint/2010/main" val="2427059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E4A25-29D7-1F9B-27F0-D2BB9161A97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9D3927E4-5A85-0CC8-1A6C-3F4FC3505A0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720F6B8F-7CA6-BC97-CA63-F735B266BE35}"/>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0004E92C-2AA9-854B-5054-F6C8F74B42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7DC510-CD64-98E0-94F4-F5DAE43EFACE}"/>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4730872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994A63-A9CE-9368-14EF-6897AB344D5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C1045A4-E5BB-5823-E329-9704E6957717}"/>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348FC7E8-8ABE-F414-52D5-0DE5AB9BF67D}"/>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30E3D083-ECD4-ABDE-B7C9-AB1B24547A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A5D1C3-76DF-74A1-FE66-313922C6FEC5}"/>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697510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B3E3F-257A-9D05-C597-22B82A6268FF}"/>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8518523A-1C8D-9110-09FE-BE1C3E0DA16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7AE6C4B-3321-7CCB-90D2-5491C64613ED}"/>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5C743FB7-561F-B815-0E3E-804FBFE512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826C86-5013-19E7-7606-C73EEEA3895B}"/>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746539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6F0870-148A-C8DC-F584-AE1D50FEF816}"/>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3B87910-817B-6E39-F66F-67372629B37F}"/>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A9C017C-8204-8CAC-1F5D-CE1D9240E90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46E85199-23B4-CE41-EDAD-3F3E75BA777E}"/>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6" name="Footer Placeholder 5">
            <a:extLst>
              <a:ext uri="{FF2B5EF4-FFF2-40B4-BE49-F238E27FC236}">
                <a16:creationId xmlns:a16="http://schemas.microsoft.com/office/drawing/2014/main" id="{0D429A76-A11C-E1B8-13FB-B8B96135F86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58B23B-43A3-4482-01B8-573CF4C8AF3C}"/>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2593014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8196B-FA22-0D76-D4FE-AF3539D34611}"/>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44C5E6E1-46C5-6CFF-38CC-174E0C71BA8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0DE7C7A0-7E43-8FE1-CBA4-8868DFA4127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7A51FA08-B606-4C4B-391D-A66EB334E4F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6CC578E-D0DA-B980-9176-CA90DD1F51F5}"/>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545B405-0DE7-1D1D-BD16-A1E68D92BADD}"/>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8" name="Footer Placeholder 7">
            <a:extLst>
              <a:ext uri="{FF2B5EF4-FFF2-40B4-BE49-F238E27FC236}">
                <a16:creationId xmlns:a16="http://schemas.microsoft.com/office/drawing/2014/main" id="{8AAF5894-FF89-98D2-6542-8A2DD5BE8C8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01ED961-A40D-04A7-0F20-0F5E38E382C5}"/>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10544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44387-1DE9-27D5-7DB4-F451FF2FA413}"/>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B0A9FD03-4984-BC12-CC77-81A5ED8A21FD}"/>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4" name="Footer Placeholder 3">
            <a:extLst>
              <a:ext uri="{FF2B5EF4-FFF2-40B4-BE49-F238E27FC236}">
                <a16:creationId xmlns:a16="http://schemas.microsoft.com/office/drawing/2014/main" id="{66D946A2-E1E8-CCBD-15DD-6868589FDE7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D3D8B51-AD3A-2005-D6EE-A6731843BF14}"/>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500623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7C7DEF-D5DF-DC43-B75C-F88AFF38A3E6}"/>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3" name="Footer Placeholder 2">
            <a:extLst>
              <a:ext uri="{FF2B5EF4-FFF2-40B4-BE49-F238E27FC236}">
                <a16:creationId xmlns:a16="http://schemas.microsoft.com/office/drawing/2014/main" id="{E464ACC4-67DF-1658-C6AE-B099606B189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EEA615-D6E5-627D-4D1F-A738269F36A6}"/>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79401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1AE86-E604-5803-5E34-A440758EE80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0996636-A69C-6E5C-D80F-D83C3B20EB6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D64D8B3A-33CA-81FB-C24C-B2E4429F01A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9F0E0A-7A92-6AE4-014E-A8E6115CC682}"/>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6" name="Footer Placeholder 5">
            <a:extLst>
              <a:ext uri="{FF2B5EF4-FFF2-40B4-BE49-F238E27FC236}">
                <a16:creationId xmlns:a16="http://schemas.microsoft.com/office/drawing/2014/main" id="{EA7F0754-E29A-1F2C-9047-A743CFDF30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3BD9C21-2CC6-E9F3-B323-8A89A44BD396}"/>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850836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43335-7E76-A342-05E8-B0F21AEF02E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F4F7491-D86E-565F-8CC9-A07831309BE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AA0D2D6-BA2D-8E54-393E-1D8ADAB3828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6C84BB65-35A7-6BF0-189B-92EDBD56DE0A}"/>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6" name="Footer Placeholder 5">
            <a:extLst>
              <a:ext uri="{FF2B5EF4-FFF2-40B4-BE49-F238E27FC236}">
                <a16:creationId xmlns:a16="http://schemas.microsoft.com/office/drawing/2014/main" id="{2A639E77-9941-D2A3-A8FE-F4DA751CAC8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1DED03-47C3-D43D-1E45-20248EF9FE82}"/>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7190181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998C96-3E4E-B355-8D97-F3A9D954EF7D}"/>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A7166BCD-2D95-32DA-2FCE-75D46B209DF8}"/>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D298C72-2CDD-E714-F641-DB4AC7771A1B}"/>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7DE08C74-8494-3C3D-114F-789B5A5671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1A1DEB-B380-E94B-DDBB-9EA74DC88BDB}"/>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3909910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7BC85B-C186-8B2E-2C8B-B908F421CB7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83741125-80EB-8E88-2958-8D68CC076A20}"/>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24CC108F-98D1-8C28-66F0-985B9C22F645}"/>
              </a:ext>
            </a:extLst>
          </p:cNvPr>
          <p:cNvSpPr>
            <a:spLocks noGrp="1"/>
          </p:cNvSpPr>
          <p:nvPr>
            <p:ph type="dt" sz="half" idx="10"/>
          </p:nvPr>
        </p:nvSpPr>
        <p:spPr/>
        <p:txBody>
          <a:body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4ACFC711-AB59-0281-9F11-7A08C19E32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732C1-AC4B-61D1-EFFB-1E7F3BC73839}"/>
              </a:ext>
            </a:extLst>
          </p:cNvPr>
          <p:cNvSpPr>
            <a:spLocks noGrp="1"/>
          </p:cNvSpPr>
          <p:nvPr>
            <p:ph type="sldNum" sz="quarter" idx="12"/>
          </p:nvPr>
        </p:nvSpPr>
        <p:spPr/>
        <p:txBody>
          <a:bodyPr/>
          <a:lstStyle/>
          <a:p>
            <a:fld id="{05BD845F-2127-E743-9F6E-020AAC31AB35}" type="slidenum">
              <a:rPr lang="en-GB" smtClean="0"/>
              <a:t>‹#›</a:t>
            </a:fld>
            <a:endParaRPr lang="en-GB"/>
          </a:p>
        </p:txBody>
      </p:sp>
    </p:spTree>
    <p:extLst>
      <p:ext uri="{BB962C8B-B14F-4D97-AF65-F5344CB8AC3E}">
        <p14:creationId xmlns:p14="http://schemas.microsoft.com/office/powerpoint/2010/main" val="1211590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BB42DF8-7F71-17F4-60F3-C9A9BA76E86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48DEBF5-8822-FE99-743F-838EE0BFD2A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0DB12B6-872D-9915-C0C7-DEC0E1DE5B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D63F8F-8D29-BA4B-91BD-20E81B049B19}" type="datetimeFigureOut">
              <a:rPr lang="en-GB" smtClean="0"/>
              <a:t>25/09/2024</a:t>
            </a:fld>
            <a:endParaRPr lang="en-GB"/>
          </a:p>
        </p:txBody>
      </p:sp>
      <p:sp>
        <p:nvSpPr>
          <p:cNvPr id="5" name="Footer Placeholder 4">
            <a:extLst>
              <a:ext uri="{FF2B5EF4-FFF2-40B4-BE49-F238E27FC236}">
                <a16:creationId xmlns:a16="http://schemas.microsoft.com/office/drawing/2014/main" id="{EE71E4BA-6021-BA7D-1AEF-F53ACE001BA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2F56B99-E00C-B652-248D-34043A1E8A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BD845F-2127-E743-9F6E-020AAC31AB35}" type="slidenum">
              <a:rPr lang="en-GB" smtClean="0"/>
              <a:t>‹#›</a:t>
            </a:fld>
            <a:endParaRPr lang="en-GB"/>
          </a:p>
        </p:txBody>
      </p:sp>
    </p:spTree>
    <p:extLst>
      <p:ext uri="{BB962C8B-B14F-4D97-AF65-F5344CB8AC3E}">
        <p14:creationId xmlns:p14="http://schemas.microsoft.com/office/powerpoint/2010/main" val="43376439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0671A8AE-40A1-4631-A6B8-581AFF065482}"/>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Union Jack Vector Art, Icons, and Graphics for Free Download">
            <a:extLst>
              <a:ext uri="{FF2B5EF4-FFF2-40B4-BE49-F238E27FC236}">
                <a16:creationId xmlns:a16="http://schemas.microsoft.com/office/drawing/2014/main" id="{929775F9-3C5E-9978-AF08-51FF0569223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963" t="8240" r="25346"/>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1046" name="Rectangle 1045">
            <a:extLst>
              <a:ext uri="{FF2B5EF4-FFF2-40B4-BE49-F238E27FC236}">
                <a16:creationId xmlns:a16="http://schemas.microsoft.com/office/drawing/2014/main" id="{AB58EF07-17C2-48CF-ABB0-EEF1F17CB8F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7EA5611-34D9-9FB5-CE9A-683CFA0BD5FF}"/>
              </a:ext>
            </a:extLst>
          </p:cNvPr>
          <p:cNvSpPr>
            <a:spLocks noGrp="1"/>
          </p:cNvSpPr>
          <p:nvPr>
            <p:ph type="ctrTitle"/>
          </p:nvPr>
        </p:nvSpPr>
        <p:spPr>
          <a:xfrm>
            <a:off x="477981" y="1122363"/>
            <a:ext cx="4023360" cy="3204134"/>
          </a:xfrm>
        </p:spPr>
        <p:txBody>
          <a:bodyPr anchor="b">
            <a:normAutofit/>
          </a:bodyPr>
          <a:lstStyle/>
          <a:p>
            <a:pPr algn="l"/>
            <a:r>
              <a:rPr lang="en-GB" sz="4800" dirty="0">
                <a:latin typeface="+mn-lt"/>
                <a:cs typeface="AngsanaUPC" panose="020B0604020202020204" pitchFamily="34" charset="0"/>
              </a:rPr>
              <a:t>British values </a:t>
            </a:r>
          </a:p>
        </p:txBody>
      </p:sp>
      <p:sp>
        <p:nvSpPr>
          <p:cNvPr id="1048" name="Rectangle 1047">
            <a:extLst>
              <a:ext uri="{FF2B5EF4-FFF2-40B4-BE49-F238E27FC236}">
                <a16:creationId xmlns:a16="http://schemas.microsoft.com/office/drawing/2014/main" id="{AF2F604E-43BE-4DC3-B983-E071523364F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50" name="Rectangle 1049">
            <a:extLst>
              <a:ext uri="{FF2B5EF4-FFF2-40B4-BE49-F238E27FC236}">
                <a16:creationId xmlns:a16="http://schemas.microsoft.com/office/drawing/2014/main" id="{08C9B587-E65E-4B52-B37C-ABEBB6E87928}"/>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730072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6" name="Rectangle 2075">
            <a:extLst>
              <a:ext uri="{FF2B5EF4-FFF2-40B4-BE49-F238E27FC236}">
                <a16:creationId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Houses of Parliament | Attractions in Westminster, London">
            <a:extLst>
              <a:ext uri="{FF2B5EF4-FFF2-40B4-BE49-F238E27FC236}">
                <a16:creationId xmlns:a16="http://schemas.microsoft.com/office/drawing/2014/main" id="{DC138705-39B0-9F8C-ED3E-8C7B89465601}"/>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E721AC6-E015-47A5-F464-E94447419783}"/>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What are British values?</a:t>
            </a:r>
          </a:p>
        </p:txBody>
      </p:sp>
      <p:sp>
        <p:nvSpPr>
          <p:cNvPr id="2078" name="sketchy line">
            <a:extLst>
              <a:ext uri="{FF2B5EF4-FFF2-40B4-BE49-F238E27FC236}">
                <a16:creationId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6" name="Content Placeholder 2055">
            <a:extLst>
              <a:ext uri="{FF2B5EF4-FFF2-40B4-BE49-F238E27FC236}">
                <a16:creationId xmlns:a16="http://schemas.microsoft.com/office/drawing/2014/main" id="{F25E549E-C569-D694-0AFD-F0D3F8CE5BBB}"/>
              </a:ext>
            </a:extLst>
          </p:cNvPr>
          <p:cNvSpPr>
            <a:spLocks noGrp="1"/>
          </p:cNvSpPr>
          <p:nvPr>
            <p:ph idx="1"/>
          </p:nvPr>
        </p:nvSpPr>
        <p:spPr>
          <a:xfrm>
            <a:off x="838200" y="2004446"/>
            <a:ext cx="10515600" cy="4176897"/>
          </a:xfrm>
        </p:spPr>
        <p:txBody>
          <a:bodyPr>
            <a:normAutofit/>
          </a:bodyPr>
          <a:lstStyle/>
          <a:p>
            <a:endParaRPr lang="en-US" sz="4000" dirty="0">
              <a:solidFill>
                <a:srgbClr val="FFFFFF"/>
              </a:solidFill>
            </a:endParaRPr>
          </a:p>
          <a:p>
            <a:r>
              <a:rPr lang="en-US" sz="4000" dirty="0">
                <a:solidFill>
                  <a:srgbClr val="FFFFFF"/>
                </a:solidFill>
              </a:rPr>
              <a:t>Democracy </a:t>
            </a:r>
          </a:p>
          <a:p>
            <a:r>
              <a:rPr lang="en-US" sz="4000" dirty="0">
                <a:solidFill>
                  <a:srgbClr val="FFFFFF"/>
                </a:solidFill>
              </a:rPr>
              <a:t>The rule of law </a:t>
            </a:r>
          </a:p>
          <a:p>
            <a:r>
              <a:rPr lang="en-US" sz="4000" dirty="0">
                <a:solidFill>
                  <a:srgbClr val="FFFFFF"/>
                </a:solidFill>
              </a:rPr>
              <a:t>Tolerance</a:t>
            </a:r>
          </a:p>
          <a:p>
            <a:r>
              <a:rPr lang="en-US" sz="4000" dirty="0">
                <a:solidFill>
                  <a:srgbClr val="FFFFFF"/>
                </a:solidFill>
              </a:rPr>
              <a:t>Individual liberty </a:t>
            </a:r>
          </a:p>
          <a:p>
            <a:r>
              <a:rPr lang="en-US" sz="4000" dirty="0">
                <a:solidFill>
                  <a:srgbClr val="FFFFFF"/>
                </a:solidFill>
              </a:rPr>
              <a:t>Mutual respect </a:t>
            </a:r>
          </a:p>
        </p:txBody>
      </p:sp>
    </p:spTree>
    <p:extLst>
      <p:ext uri="{BB962C8B-B14F-4D97-AF65-F5344CB8AC3E}">
        <p14:creationId xmlns:p14="http://schemas.microsoft.com/office/powerpoint/2010/main" val="12269118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3" name="Rectangle 3078">
            <a:extLst>
              <a:ext uri="{FF2B5EF4-FFF2-40B4-BE49-F238E27FC236}">
                <a16:creationId xmlns:a16="http://schemas.microsoft.com/office/drawing/2014/main" id="{657F69E0-C4B0-4BEC-A689-4F8D877F05D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Relief Map of Northwest Europe : r/MapPorn">
            <a:extLst>
              <a:ext uri="{FF2B5EF4-FFF2-40B4-BE49-F238E27FC236}">
                <a16:creationId xmlns:a16="http://schemas.microsoft.com/office/drawing/2014/main" id="{A4C15B0F-40A7-FED8-A1A7-AFDE065FDFAF}"/>
              </a:ext>
            </a:extLst>
          </p:cNvPr>
          <p:cNvPicPr>
            <a:picLocks noGrp="1" noChangeAspect="1" noChangeArrowheads="1"/>
          </p:cNvPicPr>
          <p:nvPr>
            <p:ph idx="1"/>
          </p:nvPr>
        </p:nvPicPr>
        <p:blipFill rotWithShape="1">
          <a:blip r:embed="rId2">
            <a:alphaModFix amt="50000"/>
            <a:extLst>
              <a:ext uri="{28A0092B-C50C-407E-A947-70E740481C1C}">
                <a14:useLocalDpi xmlns:a14="http://schemas.microsoft.com/office/drawing/2010/main" val="0"/>
              </a:ext>
            </a:extLst>
          </a:blip>
          <a:srcRect t="30428" r="-1" b="13307"/>
          <a:stretch/>
        </p:blipFill>
        <p:spPr bwMode="auto">
          <a:xfrm>
            <a:off x="20" y="10"/>
            <a:ext cx="12188930"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D15F157-B032-AA47-9293-431ACC6CE19C}"/>
              </a:ext>
            </a:extLst>
          </p:cNvPr>
          <p:cNvSpPr>
            <a:spLocks noGrp="1"/>
          </p:cNvSpPr>
          <p:nvPr>
            <p:ph type="title"/>
          </p:nvPr>
        </p:nvSpPr>
        <p:spPr>
          <a:xfrm>
            <a:off x="1524000" y="1122363"/>
            <a:ext cx="9144000" cy="3063240"/>
          </a:xfrm>
        </p:spPr>
        <p:txBody>
          <a:bodyPr vert="horz" lIns="91440" tIns="45720" rIns="91440" bIns="45720" rtlCol="0" anchor="b">
            <a:normAutofit/>
          </a:bodyPr>
          <a:lstStyle/>
          <a:p>
            <a:pPr algn="ctr"/>
            <a:r>
              <a:rPr lang="en-US" sz="6600" dirty="0">
                <a:solidFill>
                  <a:srgbClr val="FFFFFF"/>
                </a:solidFill>
              </a:rPr>
              <a:t>So what do these mean?</a:t>
            </a:r>
          </a:p>
        </p:txBody>
      </p:sp>
      <p:sp>
        <p:nvSpPr>
          <p:cNvPr id="3084" name="sketchy line">
            <a:extLst>
              <a:ext uri="{FF2B5EF4-FFF2-40B4-BE49-F238E27FC236}">
                <a16:creationId xmlns:a16="http://schemas.microsoft.com/office/drawing/2014/main" id="{9F6380B4-6A1C-481E-8408-B4E6C75B9B8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1526204"/>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COVID-19 brings home the critical importance of democracy in an era of  challenges, ODIHR says | OSCE">
            <a:extLst>
              <a:ext uri="{FF2B5EF4-FFF2-40B4-BE49-F238E27FC236}">
                <a16:creationId xmlns:a16="http://schemas.microsoft.com/office/drawing/2014/main" id="{8F4B3A00-0300-0EE6-EDC8-A8E9A7C1A0BC}"/>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l="4000"/>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EE3B28D1-F315-6A27-9F7E-6B3B6BDA04A8}"/>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Democracy </a:t>
            </a:r>
          </a:p>
        </p:txBody>
      </p:sp>
      <p:sp>
        <p:nvSpPr>
          <p:cNvPr id="4107" name="sketchy line">
            <a:extLst>
              <a:ext uri="{FF2B5EF4-FFF2-40B4-BE49-F238E27FC236}">
                <a16:creationId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2" name="Content Placeholder 4101">
            <a:extLst>
              <a:ext uri="{FF2B5EF4-FFF2-40B4-BE49-F238E27FC236}">
                <a16:creationId xmlns:a16="http://schemas.microsoft.com/office/drawing/2014/main" id="{9FC35FED-A895-D05E-DDD1-EF5B73378DCE}"/>
              </a:ext>
            </a:extLst>
          </p:cNvPr>
          <p:cNvSpPr>
            <a:spLocks noGrp="1"/>
          </p:cNvSpPr>
          <p:nvPr>
            <p:ph idx="1"/>
          </p:nvPr>
        </p:nvSpPr>
        <p:spPr>
          <a:xfrm>
            <a:off x="838200" y="2004446"/>
            <a:ext cx="10515600" cy="4176897"/>
          </a:xfrm>
        </p:spPr>
        <p:txBody>
          <a:bodyPr>
            <a:normAutofit fontScale="92500" lnSpcReduction="10000"/>
          </a:bodyPr>
          <a:lstStyle/>
          <a:p>
            <a:r>
              <a:rPr lang="en-US" sz="2200" dirty="0">
                <a:solidFill>
                  <a:srgbClr val="FFFFFF"/>
                </a:solidFill>
              </a:rPr>
              <a:t>Democracy is where everybody has a say in what goes on in an organization </a:t>
            </a:r>
          </a:p>
          <a:p>
            <a:endParaRPr lang="en-US" sz="2200" dirty="0">
              <a:solidFill>
                <a:srgbClr val="FFFFFF"/>
              </a:solidFill>
            </a:endParaRPr>
          </a:p>
          <a:p>
            <a:r>
              <a:rPr lang="en-US" sz="2200" dirty="0">
                <a:solidFill>
                  <a:srgbClr val="FFFFFF"/>
                </a:solidFill>
              </a:rPr>
              <a:t>A good example of a democracy Is a general election. Everyone above the age of 18 in the UK has the right to vote which means they have a say in who is elected.</a:t>
            </a:r>
          </a:p>
          <a:p>
            <a:endParaRPr lang="en-US" sz="2200" dirty="0">
              <a:solidFill>
                <a:srgbClr val="FFFFFF"/>
              </a:solidFill>
            </a:endParaRPr>
          </a:p>
          <a:p>
            <a:pPr marL="0" indent="0">
              <a:buNone/>
            </a:pPr>
            <a:endParaRPr lang="en-US" sz="2200" dirty="0">
              <a:solidFill>
                <a:srgbClr val="FFFFFF"/>
              </a:solidFill>
            </a:endParaRPr>
          </a:p>
          <a:p>
            <a:pPr marL="0" indent="0">
              <a:buNone/>
            </a:pPr>
            <a:r>
              <a:rPr lang="en-GB" sz="2400" dirty="0"/>
              <a:t>At </a:t>
            </a:r>
            <a:r>
              <a:rPr lang="en-GB" sz="2400" dirty="0" smtClean="0"/>
              <a:t>St Nicholas Primary School we </a:t>
            </a:r>
            <a:r>
              <a:rPr lang="en-GB" sz="2400" dirty="0"/>
              <a:t>vote for who represents us on the School Council</a:t>
            </a:r>
            <a:r>
              <a:rPr lang="en-GB" sz="2400" dirty="0" smtClean="0"/>
              <a:t>. Our School Council Members </a:t>
            </a:r>
            <a:r>
              <a:rPr lang="en-GB" sz="2400" dirty="0" smtClean="0"/>
              <a:t>meet </a:t>
            </a:r>
            <a:r>
              <a:rPr lang="en-GB" sz="2400" dirty="0" smtClean="0"/>
              <a:t>regularly with the Headteacher discussing school decisions. </a:t>
            </a:r>
            <a:r>
              <a:rPr lang="en-GB" sz="2400" dirty="0"/>
              <a:t>We also know that we are entitled to have our say on issues that matter to us. Our teachers encourage us to take part and they listen to our views and ideas</a:t>
            </a:r>
            <a:r>
              <a:rPr lang="en-GB" sz="2400" dirty="0" smtClean="0"/>
              <a:t>.</a:t>
            </a:r>
          </a:p>
          <a:p>
            <a:pPr marL="0" indent="0">
              <a:buNone/>
            </a:pPr>
            <a:r>
              <a:rPr lang="en-GB" sz="2400" dirty="0" smtClean="0">
                <a:solidFill>
                  <a:srgbClr val="FFFFFF"/>
                </a:solidFill>
              </a:rPr>
              <a:t>IDEA: Pupil Voice box – to allow suggestions – recognition slip thank you for your valued – post box attached to a wall on the playground</a:t>
            </a:r>
            <a:endParaRPr lang="en-US" sz="2200" dirty="0">
              <a:solidFill>
                <a:srgbClr val="FFFFFF"/>
              </a:solidFill>
            </a:endParaRPr>
          </a:p>
        </p:txBody>
      </p:sp>
    </p:spTree>
    <p:extLst>
      <p:ext uri="{BB962C8B-B14F-4D97-AF65-F5344CB8AC3E}">
        <p14:creationId xmlns:p14="http://schemas.microsoft.com/office/powerpoint/2010/main" val="1907179659"/>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9" name="Rectangle 5128">
            <a:extLst>
              <a:ext uri="{FF2B5EF4-FFF2-40B4-BE49-F238E27FC236}">
                <a16:creationId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What Are The Different Types Of Law Degrees? – Forbes Advisor">
            <a:extLst>
              <a:ext uri="{FF2B5EF4-FFF2-40B4-BE49-F238E27FC236}">
                <a16:creationId xmlns:a16="http://schemas.microsoft.com/office/drawing/2014/main" id="{98D75ACB-8988-17BB-BB31-D84AB72993C5}"/>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744BDF5-34E0-D352-D219-8C541F3776A0}"/>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Rule of law </a:t>
            </a:r>
          </a:p>
        </p:txBody>
      </p:sp>
      <p:sp>
        <p:nvSpPr>
          <p:cNvPr id="5131" name="sketchy line">
            <a:extLst>
              <a:ext uri="{FF2B5EF4-FFF2-40B4-BE49-F238E27FC236}">
                <a16:creationId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6" name="Content Placeholder 5125">
            <a:extLst>
              <a:ext uri="{FF2B5EF4-FFF2-40B4-BE49-F238E27FC236}">
                <a16:creationId xmlns:a16="http://schemas.microsoft.com/office/drawing/2014/main" id="{25CF1831-78FA-CD7F-4957-9D9D4B5F909F}"/>
              </a:ext>
            </a:extLst>
          </p:cNvPr>
          <p:cNvSpPr>
            <a:spLocks noGrp="1"/>
          </p:cNvSpPr>
          <p:nvPr>
            <p:ph idx="1"/>
          </p:nvPr>
        </p:nvSpPr>
        <p:spPr>
          <a:xfrm>
            <a:off x="838200" y="2004446"/>
            <a:ext cx="10515600" cy="4176897"/>
          </a:xfrm>
        </p:spPr>
        <p:txBody>
          <a:bodyPr>
            <a:normAutofit/>
          </a:bodyPr>
          <a:lstStyle/>
          <a:p>
            <a:r>
              <a:rPr lang="en-US" sz="2200" dirty="0">
                <a:solidFill>
                  <a:srgbClr val="FFFFFF"/>
                </a:solidFill>
              </a:rPr>
              <a:t>These are a set of rules we have to abide by </a:t>
            </a:r>
          </a:p>
          <a:p>
            <a:endParaRPr lang="en-US" sz="2200" dirty="0">
              <a:solidFill>
                <a:srgbClr val="FFFFFF"/>
              </a:solidFill>
            </a:endParaRPr>
          </a:p>
          <a:p>
            <a:r>
              <a:rPr lang="en-US" sz="2200" dirty="0">
                <a:solidFill>
                  <a:srgbClr val="FFFFFF"/>
                </a:solidFill>
              </a:rPr>
              <a:t>Laws are set by the government and apply to the whole country </a:t>
            </a:r>
          </a:p>
          <a:p>
            <a:endParaRPr lang="en-US" sz="2200" dirty="0">
              <a:solidFill>
                <a:srgbClr val="FFFFFF"/>
              </a:solidFill>
            </a:endParaRPr>
          </a:p>
          <a:p>
            <a:r>
              <a:rPr lang="en-US" sz="2200" dirty="0">
                <a:solidFill>
                  <a:srgbClr val="FFFFFF"/>
                </a:solidFill>
              </a:rPr>
              <a:t>If you do not follow the law, there will be consequences such as fines to pay or time to serve in jail</a:t>
            </a:r>
          </a:p>
          <a:p>
            <a:endParaRPr lang="en-US" sz="2200" dirty="0">
              <a:solidFill>
                <a:srgbClr val="FFFFFF"/>
              </a:solidFill>
            </a:endParaRPr>
          </a:p>
          <a:p>
            <a:pPr marL="0" indent="0">
              <a:buNone/>
            </a:pPr>
            <a:r>
              <a:rPr lang="en-GB" sz="2400" dirty="0" smtClean="0"/>
              <a:t>At St Nicholas Primary School we </a:t>
            </a:r>
            <a:r>
              <a:rPr lang="en-GB" sz="2400" dirty="0"/>
              <a:t>have our </a:t>
            </a:r>
            <a:r>
              <a:rPr lang="en-GB" sz="2400" dirty="0" smtClean="0"/>
              <a:t>School Rules to </a:t>
            </a:r>
            <a:r>
              <a:rPr lang="en-GB" sz="2400" dirty="0"/>
              <a:t>ensure that everyone feels </a:t>
            </a:r>
            <a:r>
              <a:rPr lang="en-GB" sz="2400" dirty="0" smtClean="0"/>
              <a:t>ready, respected </a:t>
            </a:r>
            <a:r>
              <a:rPr lang="en-GB" sz="2400" dirty="0"/>
              <a:t>and </a:t>
            </a:r>
            <a:r>
              <a:rPr lang="en-GB" sz="2400" dirty="0" smtClean="0"/>
              <a:t>safe. Our </a:t>
            </a:r>
            <a:r>
              <a:rPr lang="en-GB" sz="2400" dirty="0">
                <a:solidFill>
                  <a:srgbClr val="FFFFFF"/>
                </a:solidFill>
              </a:rPr>
              <a:t>b</a:t>
            </a:r>
            <a:r>
              <a:rPr lang="en-GB" sz="2400" dirty="0" smtClean="0">
                <a:solidFill>
                  <a:srgbClr val="FFFFFF"/>
                </a:solidFill>
              </a:rPr>
              <a:t>ehaviour policy uses levels of behaviour to support children understand consequences</a:t>
            </a:r>
            <a:r>
              <a:rPr lang="en-GB" sz="2400" dirty="0">
                <a:solidFill>
                  <a:srgbClr val="FFFFFF"/>
                </a:solidFill>
              </a:rPr>
              <a:t> </a:t>
            </a:r>
            <a:r>
              <a:rPr lang="en-GB" sz="2400" dirty="0" smtClean="0">
                <a:solidFill>
                  <a:srgbClr val="FFFFFF"/>
                </a:solidFill>
              </a:rPr>
              <a:t>when rules are broken.</a:t>
            </a:r>
            <a:endParaRPr lang="en-US" sz="2200" dirty="0">
              <a:solidFill>
                <a:srgbClr val="FFFFFF"/>
              </a:solidFill>
            </a:endParaRPr>
          </a:p>
        </p:txBody>
      </p:sp>
    </p:spTree>
    <p:extLst>
      <p:ext uri="{BB962C8B-B14F-4D97-AF65-F5344CB8AC3E}">
        <p14:creationId xmlns:p14="http://schemas.microsoft.com/office/powerpoint/2010/main" val="3222441672"/>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3" name="Rectangle 6152">
            <a:extLst>
              <a:ext uri="{FF2B5EF4-FFF2-40B4-BE49-F238E27FC236}">
                <a16:creationId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Individual liberty for a diverse society: Public reason liberalism | Learn  Liberty">
            <a:extLst>
              <a:ext uri="{FF2B5EF4-FFF2-40B4-BE49-F238E27FC236}">
                <a16:creationId xmlns:a16="http://schemas.microsoft.com/office/drawing/2014/main" id="{0014E062-7DA8-F35A-3F99-1A4A342AF454}"/>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36491C9-44F9-49C1-C3CB-158630EB957C}"/>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Individual liberty </a:t>
            </a:r>
          </a:p>
        </p:txBody>
      </p:sp>
      <p:sp>
        <p:nvSpPr>
          <p:cNvPr id="6155" name="sketchy line">
            <a:extLst>
              <a:ext uri="{FF2B5EF4-FFF2-40B4-BE49-F238E27FC236}">
                <a16:creationId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0" name="Content Placeholder 6149">
            <a:extLst>
              <a:ext uri="{FF2B5EF4-FFF2-40B4-BE49-F238E27FC236}">
                <a16:creationId xmlns:a16="http://schemas.microsoft.com/office/drawing/2014/main" id="{BFFAF31D-B7E9-8F07-AF41-ED6780396DB0}"/>
              </a:ext>
            </a:extLst>
          </p:cNvPr>
          <p:cNvSpPr>
            <a:spLocks noGrp="1"/>
          </p:cNvSpPr>
          <p:nvPr>
            <p:ph idx="1"/>
          </p:nvPr>
        </p:nvSpPr>
        <p:spPr>
          <a:xfrm>
            <a:off x="838200" y="2004446"/>
            <a:ext cx="10515600" cy="4176897"/>
          </a:xfrm>
        </p:spPr>
        <p:txBody>
          <a:bodyPr>
            <a:normAutofit fontScale="92500" lnSpcReduction="10000"/>
          </a:bodyPr>
          <a:lstStyle/>
          <a:p>
            <a:r>
              <a:rPr lang="en-US" sz="2200" dirty="0">
                <a:solidFill>
                  <a:srgbClr val="FFFFFF"/>
                </a:solidFill>
              </a:rPr>
              <a:t>Another term used is freedom </a:t>
            </a:r>
          </a:p>
          <a:p>
            <a:endParaRPr lang="en-US" sz="2200" dirty="0">
              <a:solidFill>
                <a:srgbClr val="FFFFFF"/>
              </a:solidFill>
            </a:endParaRPr>
          </a:p>
          <a:p>
            <a:r>
              <a:rPr lang="en-US" sz="2200" dirty="0">
                <a:solidFill>
                  <a:srgbClr val="FFFFFF"/>
                </a:solidFill>
              </a:rPr>
              <a:t>Most commonly found when we talk about freedom of speech and freedom of choice </a:t>
            </a:r>
          </a:p>
          <a:p>
            <a:endParaRPr lang="en-US" sz="2200" dirty="0">
              <a:solidFill>
                <a:srgbClr val="FFFFFF"/>
              </a:solidFill>
            </a:endParaRPr>
          </a:p>
          <a:p>
            <a:r>
              <a:rPr lang="en-US" sz="2200" dirty="0" smtClean="0">
                <a:solidFill>
                  <a:srgbClr val="FFFFFF"/>
                </a:solidFill>
              </a:rPr>
              <a:t>How do we show this at St Nicholas?</a:t>
            </a:r>
          </a:p>
          <a:p>
            <a:endParaRPr lang="en-US" sz="2200" dirty="0">
              <a:solidFill>
                <a:srgbClr val="FFFFFF"/>
              </a:solidFill>
            </a:endParaRPr>
          </a:p>
          <a:p>
            <a:pPr marL="0" indent="0">
              <a:buNone/>
            </a:pPr>
            <a:r>
              <a:rPr lang="en-GB" sz="2400" dirty="0"/>
              <a:t>At </a:t>
            </a:r>
            <a:r>
              <a:rPr lang="en-GB" sz="2400" dirty="0" smtClean="0"/>
              <a:t>St Nicholas Primary School we </a:t>
            </a:r>
            <a:r>
              <a:rPr lang="en-GB" sz="2400" dirty="0"/>
              <a:t>are encouraged to make our own choices. We try to make wise decisions and do what’s right</a:t>
            </a:r>
            <a:r>
              <a:rPr lang="en-GB" sz="2400" dirty="0" smtClean="0"/>
              <a:t>. Year 6 children are encouraged to apply and stand for jobs such as Eco Warrior.  Our PSHE programme including our Jigsaw Charter embodies freedom of speech and choice within our PHSE lessons.  </a:t>
            </a:r>
            <a:endParaRPr lang="en-GB" sz="2400" dirty="0">
              <a:solidFill>
                <a:srgbClr val="FFFFFF"/>
              </a:solidFill>
            </a:endParaRPr>
          </a:p>
          <a:p>
            <a:pPr marL="0" indent="0">
              <a:buNone/>
            </a:pPr>
            <a:r>
              <a:rPr lang="en-GB" sz="2400" dirty="0" smtClean="0">
                <a:solidFill>
                  <a:srgbClr val="FFFFFF"/>
                </a:solidFill>
              </a:rPr>
              <a:t>Teachers encourage courageous advocacy in children, including supporting various fundraising and worship activities.  We strive to be the voice for the voiceless. </a:t>
            </a:r>
          </a:p>
        </p:txBody>
      </p:sp>
    </p:spTree>
    <p:extLst>
      <p:ext uri="{BB962C8B-B14F-4D97-AF65-F5344CB8AC3E}">
        <p14:creationId xmlns:p14="http://schemas.microsoft.com/office/powerpoint/2010/main" val="2144160470"/>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7" name="Rectangle 7176">
            <a:extLst>
              <a:ext uri="{FF2B5EF4-FFF2-40B4-BE49-F238E27FC236}">
                <a16:creationId xmlns:a16="http://schemas.microsoft.com/office/drawing/2014/main" id="{1A9F7B4E-B03D-4F64-BE33-00D074458D4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Mutual Respect | M.D.D Dating Coach, Couples Therapy, Breakup Counselling,  Personal development Consultancy">
            <a:extLst>
              <a:ext uri="{FF2B5EF4-FFF2-40B4-BE49-F238E27FC236}">
                <a16:creationId xmlns:a16="http://schemas.microsoft.com/office/drawing/2014/main" id="{8B3956AE-6023-67CB-E4A8-26B269150ADF}"/>
              </a:ext>
            </a:extLst>
          </p:cNvPr>
          <p:cNvPicPr>
            <a:picLocks noChangeAspect="1" noChangeArrowheads="1"/>
          </p:cNvPicPr>
          <p:nvPr/>
        </p:nvPicPr>
        <p:blipFill rotWithShape="1">
          <a:blip r:embed="rId2">
            <a:alphaModFix amt="40000"/>
            <a:extLst>
              <a:ext uri="{28A0092B-C50C-407E-A947-70E740481C1C}">
                <a14:useLocalDpi xmlns:a14="http://schemas.microsoft.com/office/drawing/2010/main" val="0"/>
              </a:ext>
            </a:extLst>
          </a:blip>
          <a:srcRect t="6440" r="2" b="9187"/>
          <a:stretch/>
        </p:blipFill>
        <p:spPr bwMode="auto">
          <a:xfrm>
            <a:off x="21"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347C80C-EC5E-BA2B-2365-1F797B6CE412}"/>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Mutual respect </a:t>
            </a:r>
          </a:p>
        </p:txBody>
      </p:sp>
      <p:sp>
        <p:nvSpPr>
          <p:cNvPr id="7179" name="sketchy line">
            <a:extLst>
              <a:ext uri="{FF2B5EF4-FFF2-40B4-BE49-F238E27FC236}">
                <a16:creationId xmlns:a16="http://schemas.microsoft.com/office/drawing/2014/main" id="{7E2BE7F7-CA89-4002-ACCE-A478AEA24F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4399" y="1681544"/>
            <a:ext cx="9692640" cy="18288"/>
          </a:xfrm>
          <a:custGeom>
            <a:avLst/>
            <a:gdLst>
              <a:gd name="connsiteX0" fmla="*/ 0 w 9692640"/>
              <a:gd name="connsiteY0" fmla="*/ 0 h 18288"/>
              <a:gd name="connsiteX1" fmla="*/ 401552 w 9692640"/>
              <a:gd name="connsiteY1" fmla="*/ 0 h 18288"/>
              <a:gd name="connsiteX2" fmla="*/ 996957 w 9692640"/>
              <a:gd name="connsiteY2" fmla="*/ 0 h 18288"/>
              <a:gd name="connsiteX3" fmla="*/ 1398509 w 9692640"/>
              <a:gd name="connsiteY3" fmla="*/ 0 h 18288"/>
              <a:gd name="connsiteX4" fmla="*/ 2090841 w 9692640"/>
              <a:gd name="connsiteY4" fmla="*/ 0 h 18288"/>
              <a:gd name="connsiteX5" fmla="*/ 2686246 w 9692640"/>
              <a:gd name="connsiteY5" fmla="*/ 0 h 18288"/>
              <a:gd name="connsiteX6" fmla="*/ 3475504 w 9692640"/>
              <a:gd name="connsiteY6" fmla="*/ 0 h 18288"/>
              <a:gd name="connsiteX7" fmla="*/ 4361688 w 9692640"/>
              <a:gd name="connsiteY7" fmla="*/ 0 h 18288"/>
              <a:gd name="connsiteX8" fmla="*/ 5054019 w 9692640"/>
              <a:gd name="connsiteY8" fmla="*/ 0 h 18288"/>
              <a:gd name="connsiteX9" fmla="*/ 5940204 w 9692640"/>
              <a:gd name="connsiteY9" fmla="*/ 0 h 18288"/>
              <a:gd name="connsiteX10" fmla="*/ 6632535 w 9692640"/>
              <a:gd name="connsiteY10" fmla="*/ 0 h 18288"/>
              <a:gd name="connsiteX11" fmla="*/ 7034087 w 9692640"/>
              <a:gd name="connsiteY11" fmla="*/ 0 h 18288"/>
              <a:gd name="connsiteX12" fmla="*/ 7532566 w 9692640"/>
              <a:gd name="connsiteY12" fmla="*/ 0 h 18288"/>
              <a:gd name="connsiteX13" fmla="*/ 8418750 w 9692640"/>
              <a:gd name="connsiteY13" fmla="*/ 0 h 18288"/>
              <a:gd name="connsiteX14" fmla="*/ 9692640 w 9692640"/>
              <a:gd name="connsiteY14" fmla="*/ 0 h 18288"/>
              <a:gd name="connsiteX15" fmla="*/ 9692640 w 9692640"/>
              <a:gd name="connsiteY15" fmla="*/ 18288 h 18288"/>
              <a:gd name="connsiteX16" fmla="*/ 9000309 w 9692640"/>
              <a:gd name="connsiteY16" fmla="*/ 18288 h 18288"/>
              <a:gd name="connsiteX17" fmla="*/ 8307977 w 9692640"/>
              <a:gd name="connsiteY17" fmla="*/ 18288 h 18288"/>
              <a:gd name="connsiteX18" fmla="*/ 7712572 w 9692640"/>
              <a:gd name="connsiteY18" fmla="*/ 18288 h 18288"/>
              <a:gd name="connsiteX19" fmla="*/ 7214093 w 9692640"/>
              <a:gd name="connsiteY19" fmla="*/ 18288 h 18288"/>
              <a:gd name="connsiteX20" fmla="*/ 6327909 w 9692640"/>
              <a:gd name="connsiteY20" fmla="*/ 18288 h 18288"/>
              <a:gd name="connsiteX21" fmla="*/ 5635578 w 9692640"/>
              <a:gd name="connsiteY21" fmla="*/ 18288 h 18288"/>
              <a:gd name="connsiteX22" fmla="*/ 4846320 w 9692640"/>
              <a:gd name="connsiteY22" fmla="*/ 18288 h 18288"/>
              <a:gd name="connsiteX23" fmla="*/ 4444768 w 9692640"/>
              <a:gd name="connsiteY23" fmla="*/ 18288 h 18288"/>
              <a:gd name="connsiteX24" fmla="*/ 3946289 w 9692640"/>
              <a:gd name="connsiteY24" fmla="*/ 18288 h 18288"/>
              <a:gd name="connsiteX25" fmla="*/ 3253958 w 9692640"/>
              <a:gd name="connsiteY25" fmla="*/ 18288 h 18288"/>
              <a:gd name="connsiteX26" fmla="*/ 2464700 w 9692640"/>
              <a:gd name="connsiteY26" fmla="*/ 18288 h 18288"/>
              <a:gd name="connsiteX27" fmla="*/ 2063148 w 9692640"/>
              <a:gd name="connsiteY27" fmla="*/ 18288 h 18288"/>
              <a:gd name="connsiteX28" fmla="*/ 1661595 w 9692640"/>
              <a:gd name="connsiteY28" fmla="*/ 18288 h 18288"/>
              <a:gd name="connsiteX29" fmla="*/ 969264 w 9692640"/>
              <a:gd name="connsiteY29" fmla="*/ 18288 h 18288"/>
              <a:gd name="connsiteX30" fmla="*/ 0 w 9692640"/>
              <a:gd name="connsiteY30" fmla="*/ 18288 h 18288"/>
              <a:gd name="connsiteX31" fmla="*/ 0 w 9692640"/>
              <a:gd name="connsiteY3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9692640" h="18288" fill="none" extrusionOk="0">
                <a:moveTo>
                  <a:pt x="0" y="0"/>
                </a:moveTo>
                <a:cubicBezTo>
                  <a:pt x="142992" y="4732"/>
                  <a:pt x="265909" y="-3365"/>
                  <a:pt x="401552" y="0"/>
                </a:cubicBezTo>
                <a:cubicBezTo>
                  <a:pt x="537195" y="3365"/>
                  <a:pt x="738153" y="6482"/>
                  <a:pt x="996957" y="0"/>
                </a:cubicBezTo>
                <a:cubicBezTo>
                  <a:pt x="1255762" y="-6482"/>
                  <a:pt x="1280511" y="12509"/>
                  <a:pt x="1398509" y="0"/>
                </a:cubicBezTo>
                <a:cubicBezTo>
                  <a:pt x="1516507" y="-12509"/>
                  <a:pt x="1782573" y="-31523"/>
                  <a:pt x="2090841" y="0"/>
                </a:cubicBezTo>
                <a:cubicBezTo>
                  <a:pt x="2399109" y="31523"/>
                  <a:pt x="2488380" y="26286"/>
                  <a:pt x="2686246" y="0"/>
                </a:cubicBezTo>
                <a:cubicBezTo>
                  <a:pt x="2884112" y="-26286"/>
                  <a:pt x="3186024" y="-14734"/>
                  <a:pt x="3475504" y="0"/>
                </a:cubicBezTo>
                <a:cubicBezTo>
                  <a:pt x="3764984" y="14734"/>
                  <a:pt x="4053017" y="43292"/>
                  <a:pt x="4361688" y="0"/>
                </a:cubicBezTo>
                <a:cubicBezTo>
                  <a:pt x="4670359" y="-43292"/>
                  <a:pt x="4736164" y="-729"/>
                  <a:pt x="5054019" y="0"/>
                </a:cubicBezTo>
                <a:cubicBezTo>
                  <a:pt x="5371874" y="729"/>
                  <a:pt x="5543528" y="-22963"/>
                  <a:pt x="5940204" y="0"/>
                </a:cubicBezTo>
                <a:cubicBezTo>
                  <a:pt x="6336881" y="22963"/>
                  <a:pt x="6423838" y="6469"/>
                  <a:pt x="6632535" y="0"/>
                </a:cubicBezTo>
                <a:cubicBezTo>
                  <a:pt x="6841232" y="-6469"/>
                  <a:pt x="6852819" y="17036"/>
                  <a:pt x="7034087" y="0"/>
                </a:cubicBezTo>
                <a:cubicBezTo>
                  <a:pt x="7215355" y="-17036"/>
                  <a:pt x="7313136" y="11151"/>
                  <a:pt x="7532566" y="0"/>
                </a:cubicBezTo>
                <a:cubicBezTo>
                  <a:pt x="7751996" y="-11151"/>
                  <a:pt x="8015001" y="25614"/>
                  <a:pt x="8418750" y="0"/>
                </a:cubicBezTo>
                <a:cubicBezTo>
                  <a:pt x="8822499" y="-25614"/>
                  <a:pt x="9163239" y="48603"/>
                  <a:pt x="9692640" y="0"/>
                </a:cubicBezTo>
                <a:cubicBezTo>
                  <a:pt x="9691955" y="4437"/>
                  <a:pt x="9693170" y="10717"/>
                  <a:pt x="9692640" y="18288"/>
                </a:cubicBezTo>
                <a:cubicBezTo>
                  <a:pt x="9545125" y="42172"/>
                  <a:pt x="9164259" y="6706"/>
                  <a:pt x="9000309" y="18288"/>
                </a:cubicBezTo>
                <a:cubicBezTo>
                  <a:pt x="8836359" y="29870"/>
                  <a:pt x="8521035" y="-14108"/>
                  <a:pt x="8307977" y="18288"/>
                </a:cubicBezTo>
                <a:cubicBezTo>
                  <a:pt x="8094919" y="50684"/>
                  <a:pt x="7881757" y="11235"/>
                  <a:pt x="7712572" y="18288"/>
                </a:cubicBezTo>
                <a:cubicBezTo>
                  <a:pt x="7543387" y="25341"/>
                  <a:pt x="7358861" y="20625"/>
                  <a:pt x="7214093" y="18288"/>
                </a:cubicBezTo>
                <a:cubicBezTo>
                  <a:pt x="7069325" y="15951"/>
                  <a:pt x="6523705" y="52160"/>
                  <a:pt x="6327909" y="18288"/>
                </a:cubicBezTo>
                <a:cubicBezTo>
                  <a:pt x="6132113" y="-15584"/>
                  <a:pt x="5923847" y="21204"/>
                  <a:pt x="5635578" y="18288"/>
                </a:cubicBezTo>
                <a:cubicBezTo>
                  <a:pt x="5347309" y="15372"/>
                  <a:pt x="5114749" y="50642"/>
                  <a:pt x="4846320" y="18288"/>
                </a:cubicBezTo>
                <a:cubicBezTo>
                  <a:pt x="4577891" y="-14066"/>
                  <a:pt x="4576701" y="1487"/>
                  <a:pt x="4444768" y="18288"/>
                </a:cubicBezTo>
                <a:cubicBezTo>
                  <a:pt x="4312835" y="35089"/>
                  <a:pt x="4112575" y="15158"/>
                  <a:pt x="3946289" y="18288"/>
                </a:cubicBezTo>
                <a:cubicBezTo>
                  <a:pt x="3780003" y="21418"/>
                  <a:pt x="3396009" y="18797"/>
                  <a:pt x="3253958" y="18288"/>
                </a:cubicBezTo>
                <a:cubicBezTo>
                  <a:pt x="3111907" y="17779"/>
                  <a:pt x="2760272" y="57223"/>
                  <a:pt x="2464700" y="18288"/>
                </a:cubicBezTo>
                <a:cubicBezTo>
                  <a:pt x="2169128" y="-20647"/>
                  <a:pt x="2232262" y="7960"/>
                  <a:pt x="2063148" y="18288"/>
                </a:cubicBezTo>
                <a:cubicBezTo>
                  <a:pt x="1894034" y="28616"/>
                  <a:pt x="1799338" y="3019"/>
                  <a:pt x="1661595" y="18288"/>
                </a:cubicBezTo>
                <a:cubicBezTo>
                  <a:pt x="1523852" y="33557"/>
                  <a:pt x="1113928" y="-4352"/>
                  <a:pt x="969264" y="18288"/>
                </a:cubicBezTo>
                <a:cubicBezTo>
                  <a:pt x="824600" y="40928"/>
                  <a:pt x="356149" y="-3128"/>
                  <a:pt x="0" y="18288"/>
                </a:cubicBezTo>
                <a:cubicBezTo>
                  <a:pt x="-540" y="12521"/>
                  <a:pt x="894" y="7749"/>
                  <a:pt x="0" y="0"/>
                </a:cubicBezTo>
                <a:close/>
              </a:path>
              <a:path w="9692640" h="18288" stroke="0" extrusionOk="0">
                <a:moveTo>
                  <a:pt x="0" y="0"/>
                </a:moveTo>
                <a:cubicBezTo>
                  <a:pt x="162642" y="3864"/>
                  <a:pt x="346119" y="-18364"/>
                  <a:pt x="498479" y="0"/>
                </a:cubicBezTo>
                <a:cubicBezTo>
                  <a:pt x="650839" y="18364"/>
                  <a:pt x="712065" y="-9389"/>
                  <a:pt x="900031" y="0"/>
                </a:cubicBezTo>
                <a:cubicBezTo>
                  <a:pt x="1087997" y="9389"/>
                  <a:pt x="1177291" y="3685"/>
                  <a:pt x="1398509" y="0"/>
                </a:cubicBezTo>
                <a:cubicBezTo>
                  <a:pt x="1619727" y="-3685"/>
                  <a:pt x="1874008" y="-8897"/>
                  <a:pt x="2090841" y="0"/>
                </a:cubicBezTo>
                <a:cubicBezTo>
                  <a:pt x="2307674" y="8897"/>
                  <a:pt x="2573432" y="-313"/>
                  <a:pt x="2880099" y="0"/>
                </a:cubicBezTo>
                <a:cubicBezTo>
                  <a:pt x="3186766" y="313"/>
                  <a:pt x="3422577" y="10664"/>
                  <a:pt x="3766283" y="0"/>
                </a:cubicBezTo>
                <a:cubicBezTo>
                  <a:pt x="4109989" y="-10664"/>
                  <a:pt x="4342683" y="-32873"/>
                  <a:pt x="4652467" y="0"/>
                </a:cubicBezTo>
                <a:cubicBezTo>
                  <a:pt x="4962251" y="32873"/>
                  <a:pt x="5122120" y="29155"/>
                  <a:pt x="5247872" y="0"/>
                </a:cubicBezTo>
                <a:cubicBezTo>
                  <a:pt x="5373625" y="-29155"/>
                  <a:pt x="5749491" y="1706"/>
                  <a:pt x="6037130" y="0"/>
                </a:cubicBezTo>
                <a:cubicBezTo>
                  <a:pt x="6324769" y="-1706"/>
                  <a:pt x="6531407" y="1172"/>
                  <a:pt x="6729461" y="0"/>
                </a:cubicBezTo>
                <a:cubicBezTo>
                  <a:pt x="6927515" y="-1172"/>
                  <a:pt x="7096794" y="-1520"/>
                  <a:pt x="7324867" y="0"/>
                </a:cubicBezTo>
                <a:cubicBezTo>
                  <a:pt x="7552940" y="1520"/>
                  <a:pt x="7878827" y="-17110"/>
                  <a:pt x="8114124" y="0"/>
                </a:cubicBezTo>
                <a:cubicBezTo>
                  <a:pt x="8349421" y="17110"/>
                  <a:pt x="8334208" y="15114"/>
                  <a:pt x="8515677" y="0"/>
                </a:cubicBezTo>
                <a:cubicBezTo>
                  <a:pt x="8697146" y="-15114"/>
                  <a:pt x="9236164" y="22466"/>
                  <a:pt x="9692640" y="0"/>
                </a:cubicBezTo>
                <a:cubicBezTo>
                  <a:pt x="9692735" y="8251"/>
                  <a:pt x="9692514" y="12333"/>
                  <a:pt x="9692640" y="18288"/>
                </a:cubicBezTo>
                <a:cubicBezTo>
                  <a:pt x="9410102" y="47398"/>
                  <a:pt x="9172773" y="7109"/>
                  <a:pt x="9000309" y="18288"/>
                </a:cubicBezTo>
                <a:cubicBezTo>
                  <a:pt x="8827845" y="29467"/>
                  <a:pt x="8713608" y="28372"/>
                  <a:pt x="8501830" y="18288"/>
                </a:cubicBezTo>
                <a:cubicBezTo>
                  <a:pt x="8290052" y="8204"/>
                  <a:pt x="7893416" y="3561"/>
                  <a:pt x="7712572" y="18288"/>
                </a:cubicBezTo>
                <a:cubicBezTo>
                  <a:pt x="7531728" y="33015"/>
                  <a:pt x="7480716" y="17052"/>
                  <a:pt x="7311020" y="18288"/>
                </a:cubicBezTo>
                <a:cubicBezTo>
                  <a:pt x="7141324" y="19524"/>
                  <a:pt x="6962706" y="15975"/>
                  <a:pt x="6618688" y="18288"/>
                </a:cubicBezTo>
                <a:cubicBezTo>
                  <a:pt x="6274670" y="20601"/>
                  <a:pt x="6230664" y="-1692"/>
                  <a:pt x="6120210" y="18288"/>
                </a:cubicBezTo>
                <a:cubicBezTo>
                  <a:pt x="6009756" y="38268"/>
                  <a:pt x="5442516" y="28115"/>
                  <a:pt x="5234026" y="18288"/>
                </a:cubicBezTo>
                <a:cubicBezTo>
                  <a:pt x="5025536" y="8461"/>
                  <a:pt x="4953693" y="18182"/>
                  <a:pt x="4832473" y="18288"/>
                </a:cubicBezTo>
                <a:cubicBezTo>
                  <a:pt x="4711253" y="18394"/>
                  <a:pt x="4414565" y="-11251"/>
                  <a:pt x="4140142" y="18288"/>
                </a:cubicBezTo>
                <a:cubicBezTo>
                  <a:pt x="3865719" y="47827"/>
                  <a:pt x="3819081" y="16772"/>
                  <a:pt x="3738590" y="18288"/>
                </a:cubicBezTo>
                <a:cubicBezTo>
                  <a:pt x="3658099" y="19804"/>
                  <a:pt x="3427576" y="1385"/>
                  <a:pt x="3240111" y="18288"/>
                </a:cubicBezTo>
                <a:cubicBezTo>
                  <a:pt x="3052646" y="35191"/>
                  <a:pt x="2749652" y="-13914"/>
                  <a:pt x="2450853" y="18288"/>
                </a:cubicBezTo>
                <a:cubicBezTo>
                  <a:pt x="2152054" y="50490"/>
                  <a:pt x="1928331" y="61101"/>
                  <a:pt x="1564669" y="18288"/>
                </a:cubicBezTo>
                <a:cubicBezTo>
                  <a:pt x="1201007" y="-24525"/>
                  <a:pt x="1217828" y="-275"/>
                  <a:pt x="1066190" y="18288"/>
                </a:cubicBezTo>
                <a:cubicBezTo>
                  <a:pt x="914552" y="36851"/>
                  <a:pt x="418290" y="-14785"/>
                  <a:pt x="0" y="18288"/>
                </a:cubicBezTo>
                <a:cubicBezTo>
                  <a:pt x="641" y="14236"/>
                  <a:pt x="889" y="7550"/>
                  <a:pt x="0" y="0"/>
                </a:cubicBezTo>
                <a:close/>
              </a:path>
            </a:pathLst>
          </a:custGeom>
          <a:solidFill>
            <a:srgbClr val="FFFFFF">
              <a:alpha val="75000"/>
            </a:srgbClr>
          </a:solidFill>
          <a:ln w="44450" cap="rnd">
            <a:solidFill>
              <a:srgbClr val="FFFFFF">
                <a:alpha val="75000"/>
              </a:srgb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4" name="Content Placeholder 7173">
            <a:extLst>
              <a:ext uri="{FF2B5EF4-FFF2-40B4-BE49-F238E27FC236}">
                <a16:creationId xmlns:a16="http://schemas.microsoft.com/office/drawing/2014/main" id="{74FE2450-20EE-D514-72AC-70BCBF2A839B}"/>
              </a:ext>
            </a:extLst>
          </p:cNvPr>
          <p:cNvSpPr>
            <a:spLocks noGrp="1"/>
          </p:cNvSpPr>
          <p:nvPr>
            <p:ph idx="1"/>
          </p:nvPr>
        </p:nvSpPr>
        <p:spPr>
          <a:xfrm>
            <a:off x="838200" y="2004446"/>
            <a:ext cx="10515600" cy="4176897"/>
          </a:xfrm>
        </p:spPr>
        <p:txBody>
          <a:bodyPr>
            <a:normAutofit fontScale="92500" lnSpcReduction="10000"/>
          </a:bodyPr>
          <a:lstStyle/>
          <a:p>
            <a:r>
              <a:rPr lang="en-US" sz="2200" dirty="0">
                <a:solidFill>
                  <a:srgbClr val="FFFFFF"/>
                </a:solidFill>
              </a:rPr>
              <a:t>This is the idea that we much respect one-another regardless of our differences </a:t>
            </a:r>
          </a:p>
          <a:p>
            <a:endParaRPr lang="en-US" sz="2200" dirty="0">
              <a:solidFill>
                <a:srgbClr val="FFFFFF"/>
              </a:solidFill>
            </a:endParaRPr>
          </a:p>
          <a:p>
            <a:r>
              <a:rPr lang="en-US" sz="2200" dirty="0">
                <a:solidFill>
                  <a:srgbClr val="FFFFFF"/>
                </a:solidFill>
              </a:rPr>
              <a:t>Listen and appreciate what someone else has to say </a:t>
            </a:r>
          </a:p>
          <a:p>
            <a:endParaRPr lang="en-US" sz="2200" dirty="0">
              <a:solidFill>
                <a:srgbClr val="FFFFFF"/>
              </a:solidFill>
            </a:endParaRPr>
          </a:p>
          <a:p>
            <a:r>
              <a:rPr lang="en-US" sz="2200" dirty="0">
                <a:solidFill>
                  <a:srgbClr val="FFFFFF"/>
                </a:solidFill>
              </a:rPr>
              <a:t>Be kind and supportive </a:t>
            </a:r>
          </a:p>
          <a:p>
            <a:endParaRPr lang="en-US" sz="2200" dirty="0">
              <a:solidFill>
                <a:srgbClr val="FFFFFF"/>
              </a:solidFill>
            </a:endParaRPr>
          </a:p>
          <a:p>
            <a:r>
              <a:rPr lang="en-GB" sz="2400" dirty="0"/>
              <a:t>At </a:t>
            </a:r>
            <a:r>
              <a:rPr lang="en-GB" sz="2400" dirty="0" smtClean="0"/>
              <a:t>St Nicholas Primary School our vision, ‘Let all that you do be done with love’ encourages to consider and respect each other. Our ‘School Rules’ helps </a:t>
            </a:r>
            <a:r>
              <a:rPr lang="en-GB" sz="2400" dirty="0"/>
              <a:t>us to understand that we might not always agree with other people but we show </a:t>
            </a:r>
            <a:r>
              <a:rPr lang="en-GB" sz="2400" b="1" u="sng" dirty="0"/>
              <a:t>respect</a:t>
            </a:r>
            <a:r>
              <a:rPr lang="en-GB" sz="2400" dirty="0"/>
              <a:t> for their thoughts and feelings. By doing this we can expect others to treat us the same way. </a:t>
            </a:r>
            <a:r>
              <a:rPr lang="en-GB" sz="2400" dirty="0" smtClean="0"/>
              <a:t> We also explore the Christian Values of friendship, peace, forgiveness, perseverance, truth and thankfulness each year.  </a:t>
            </a:r>
            <a:endParaRPr lang="en-US" sz="2200" dirty="0">
              <a:solidFill>
                <a:srgbClr val="FFFFFF"/>
              </a:solidFill>
            </a:endParaRPr>
          </a:p>
        </p:txBody>
      </p:sp>
    </p:spTree>
    <p:extLst>
      <p:ext uri="{BB962C8B-B14F-4D97-AF65-F5344CB8AC3E}">
        <p14:creationId xmlns:p14="http://schemas.microsoft.com/office/powerpoint/2010/main" val="43291834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207" name="Rectangle 7197">
            <a:extLst>
              <a:ext uri="{FF2B5EF4-FFF2-40B4-BE49-F238E27FC236}">
                <a16:creationId xmlns:a16="http://schemas.microsoft.com/office/drawing/2014/main" id="{9228552E-C8B1-4A80-8448-0787CE0FC704}"/>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a:extLst>
              <a:ext uri="{FF2B5EF4-FFF2-40B4-BE49-F238E27FC236}">
                <a16:creationId xmlns:a16="http://schemas.microsoft.com/office/drawing/2014/main" id="{8B3956AE-6023-67CB-E4A8-26B269150ADF}"/>
              </a:ext>
            </a:extLst>
          </p:cNvPr>
          <p:cNvPicPr>
            <a:picLocks noChangeAspect="1" noChangeArrowheads="1"/>
          </p:cNvPicPr>
          <p:nvPr/>
        </p:nvPicPr>
        <p:blipFill rotWithShape="1">
          <a:blip r:embed="rId2">
            <a:alphaModFix amt="35000"/>
          </a:blip>
          <a:srcRect l="11111"/>
          <a:stretch/>
        </p:blipFill>
        <p:spPr bwMode="auto">
          <a:xfrm>
            <a:off x="21" y="0"/>
            <a:ext cx="1219199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347C80C-EC5E-BA2B-2365-1F797B6CE412}"/>
              </a:ext>
            </a:extLst>
          </p:cNvPr>
          <p:cNvSpPr>
            <a:spLocks noGrp="1"/>
          </p:cNvSpPr>
          <p:nvPr>
            <p:ph type="title"/>
          </p:nvPr>
        </p:nvSpPr>
        <p:spPr>
          <a:xfrm>
            <a:off x="838200" y="365125"/>
            <a:ext cx="10515600" cy="1325563"/>
          </a:xfrm>
        </p:spPr>
        <p:txBody>
          <a:bodyPr>
            <a:normAutofit/>
          </a:bodyPr>
          <a:lstStyle/>
          <a:p>
            <a:r>
              <a:rPr lang="en-GB" sz="5400" dirty="0">
                <a:solidFill>
                  <a:srgbClr val="FFFFFF"/>
                </a:solidFill>
              </a:rPr>
              <a:t>Tolerance</a:t>
            </a:r>
            <a:r>
              <a:rPr lang="en-GB" dirty="0">
                <a:solidFill>
                  <a:srgbClr val="FFFFFF"/>
                </a:solidFill>
              </a:rPr>
              <a:t> </a:t>
            </a:r>
          </a:p>
        </p:txBody>
      </p:sp>
      <p:sp>
        <p:nvSpPr>
          <p:cNvPr id="7208" name="Content Placeholder 7173">
            <a:extLst>
              <a:ext uri="{FF2B5EF4-FFF2-40B4-BE49-F238E27FC236}">
                <a16:creationId xmlns:a16="http://schemas.microsoft.com/office/drawing/2014/main" id="{74FE2450-20EE-D514-72AC-70BCBF2A839B}"/>
              </a:ext>
            </a:extLst>
          </p:cNvPr>
          <p:cNvSpPr>
            <a:spLocks noGrp="1"/>
          </p:cNvSpPr>
          <p:nvPr>
            <p:ph idx="1"/>
          </p:nvPr>
        </p:nvSpPr>
        <p:spPr>
          <a:xfrm>
            <a:off x="838200" y="1825625"/>
            <a:ext cx="10515600" cy="4351338"/>
          </a:xfrm>
        </p:spPr>
        <p:txBody>
          <a:bodyPr>
            <a:normAutofit fontScale="92500" lnSpcReduction="10000"/>
          </a:bodyPr>
          <a:lstStyle/>
          <a:p>
            <a:r>
              <a:rPr lang="en-US" dirty="0">
                <a:solidFill>
                  <a:srgbClr val="FFFFFF"/>
                </a:solidFill>
              </a:rPr>
              <a:t>We accept and respect everyone’s differences, religion, belief’s, faiths</a:t>
            </a:r>
          </a:p>
          <a:p>
            <a:endParaRPr lang="en-US" dirty="0">
              <a:solidFill>
                <a:srgbClr val="FFFFFF"/>
              </a:solidFill>
            </a:endParaRPr>
          </a:p>
          <a:p>
            <a:r>
              <a:rPr lang="en-US" dirty="0">
                <a:solidFill>
                  <a:srgbClr val="FFFFFF"/>
                </a:solidFill>
              </a:rPr>
              <a:t>what someone believes does not change the way in which we treat them </a:t>
            </a:r>
          </a:p>
          <a:p>
            <a:endParaRPr lang="en-US" dirty="0">
              <a:solidFill>
                <a:srgbClr val="FFFFFF"/>
              </a:solidFill>
            </a:endParaRPr>
          </a:p>
          <a:p>
            <a:r>
              <a:rPr lang="en-US" dirty="0" smtClean="0">
                <a:solidFill>
                  <a:srgbClr val="FFFFFF"/>
                </a:solidFill>
              </a:rPr>
              <a:t>How do we show this in St Nicholas?</a:t>
            </a:r>
          </a:p>
          <a:p>
            <a:pPr marL="0" indent="0">
              <a:buNone/>
            </a:pPr>
            <a:endParaRPr lang="en-US" dirty="0">
              <a:solidFill>
                <a:srgbClr val="FFFFFF"/>
              </a:solidFill>
            </a:endParaRPr>
          </a:p>
          <a:p>
            <a:pPr marL="0" indent="0">
              <a:buNone/>
            </a:pPr>
            <a:r>
              <a:rPr lang="en-GB" dirty="0"/>
              <a:t>At </a:t>
            </a:r>
            <a:r>
              <a:rPr lang="en-GB" dirty="0" smtClean="0"/>
              <a:t>St Nicholas Primary School we </a:t>
            </a:r>
            <a:r>
              <a:rPr lang="en-GB" dirty="0"/>
              <a:t>enjoy learning about different faiths and cultures from around the </a:t>
            </a:r>
            <a:r>
              <a:rPr lang="en-GB" dirty="0" smtClean="0"/>
              <a:t>world in our RE lessons.  We </a:t>
            </a:r>
            <a:r>
              <a:rPr lang="en-GB" dirty="0"/>
              <a:t>welcome visitors to our school and learn from each other</a:t>
            </a:r>
            <a:r>
              <a:rPr lang="en-GB" dirty="0" smtClean="0"/>
              <a:t>. Worldly day and spiritual day.  Mental Health Day anti bullying.  History curriculum </a:t>
            </a:r>
            <a:r>
              <a:rPr lang="en-GB" dirty="0" smtClean="0"/>
              <a:t>learning about the past</a:t>
            </a:r>
            <a:r>
              <a:rPr lang="en-GB" dirty="0" smtClean="0"/>
              <a:t>. </a:t>
            </a:r>
            <a:endParaRPr lang="en-US" b="1" dirty="0">
              <a:solidFill>
                <a:srgbClr val="FFFFFF"/>
              </a:solidFill>
            </a:endParaRPr>
          </a:p>
        </p:txBody>
      </p:sp>
    </p:spTree>
    <p:extLst>
      <p:ext uri="{BB962C8B-B14F-4D97-AF65-F5344CB8AC3E}">
        <p14:creationId xmlns:p14="http://schemas.microsoft.com/office/powerpoint/2010/main" val="394546500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164</TotalTime>
  <Words>571</Words>
  <Application>Microsoft Office PowerPoint</Application>
  <PresentationFormat>Widescreen</PresentationFormat>
  <Paragraphs>50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AngsanaUPC</vt:lpstr>
      <vt:lpstr>Arial</vt:lpstr>
      <vt:lpstr>Calibri</vt:lpstr>
      <vt:lpstr>Calibri Light</vt:lpstr>
      <vt:lpstr>Office Theme</vt:lpstr>
      <vt:lpstr>British values </vt:lpstr>
      <vt:lpstr>What are British values?</vt:lpstr>
      <vt:lpstr>So what do these mean?</vt:lpstr>
      <vt:lpstr>Democracy </vt:lpstr>
      <vt:lpstr>Rule of law </vt:lpstr>
      <vt:lpstr>Individual liberty </vt:lpstr>
      <vt:lpstr>Mutual respect </vt:lpstr>
      <vt:lpstr>Tolerance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British values</dc:title>
  <dc:creator>Theo Phillips</dc:creator>
  <cp:lastModifiedBy>Lucy Hill</cp:lastModifiedBy>
  <cp:revision>12</cp:revision>
  <dcterms:created xsi:type="dcterms:W3CDTF">2023-02-17T15:52:45Z</dcterms:created>
  <dcterms:modified xsi:type="dcterms:W3CDTF">2024-09-25T10:12:32Z</dcterms:modified>
</cp:coreProperties>
</file>